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8" r:id="rId7"/>
    <p:sldId id="259" r:id="rId8"/>
    <p:sldId id="257" r:id="rId9"/>
    <p:sldId id="280" r:id="rId10"/>
    <p:sldId id="260" r:id="rId11"/>
    <p:sldId id="261" r:id="rId12"/>
    <p:sldId id="262" r:id="rId13"/>
    <p:sldId id="275" r:id="rId14"/>
    <p:sldId id="277" r:id="rId15"/>
    <p:sldId id="276" r:id="rId16"/>
    <p:sldId id="278" r:id="rId17"/>
    <p:sldId id="279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ers, Stephen" userId="562059a4-d9bf-4414-8cdf-b57227ac0d79" providerId="ADAL" clId="{4C156A11-13A9-4844-87D0-11B22EA5C0BA}"/>
    <pc:docChg chg="custSel modSld">
      <pc:chgData name="Shivers, Stephen" userId="562059a4-d9bf-4414-8cdf-b57227ac0d79" providerId="ADAL" clId="{4C156A11-13A9-4844-87D0-11B22EA5C0BA}" dt="2019-11-10T19:19:04.453" v="0" actId="478"/>
      <pc:docMkLst>
        <pc:docMk/>
      </pc:docMkLst>
      <pc:sldChg chg="delSp">
        <pc:chgData name="Shivers, Stephen" userId="562059a4-d9bf-4414-8cdf-b57227ac0d79" providerId="ADAL" clId="{4C156A11-13A9-4844-87D0-11B22EA5C0BA}" dt="2019-11-10T19:19:04.453" v="0" actId="478"/>
        <pc:sldMkLst>
          <pc:docMk/>
          <pc:sldMk cId="3984313490" sldId="284"/>
        </pc:sldMkLst>
        <pc:spChg chg="del">
          <ac:chgData name="Shivers, Stephen" userId="562059a4-d9bf-4414-8cdf-b57227ac0d79" providerId="ADAL" clId="{4C156A11-13A9-4844-87D0-11B22EA5C0BA}" dt="2019-11-10T19:19:04.453" v="0" actId="478"/>
          <ac:spMkLst>
            <pc:docMk/>
            <pc:sldMk cId="3984313490" sldId="284"/>
            <ac:spMk id="3" creationId="{24532598-0D17-415E-92B6-713D1CD3F55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A0D0-1027-4EF5-A21D-F2C3B15F9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6298B-0D53-4647-979A-495A09B2C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264D-45EC-4209-9A42-57452BB5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8936-1340-40E0-AE0D-A7B55982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5664F-F07F-4B4E-A968-31E1416B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F743-E6CD-4608-9D52-434D6501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39E5B-16AE-4471-AC91-E847C158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A548B-5355-46B8-AE6D-6CDA7DAD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B531-E7DF-48BD-8268-472B9309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B49F-A510-4679-B02E-0B19087B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599E8-99F1-4717-8697-A8903835A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9B35D-613D-4388-B461-36353C75E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565BB-D5D0-436E-AE9D-F67E0FB9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CBB75-D999-4592-A250-9D02FAF5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35AE-CC1B-4823-9D67-05C412C3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4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5C16-F334-437A-8370-F273A14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4FC9-7368-4387-8E77-214C3E80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7898A-B710-4CFA-B776-70189AAE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42A0E-9FC7-46AE-9839-52E7F414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9782-D170-4978-A249-46F11F7B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9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3C62-CF16-494B-A097-6DBA238F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6FD3C-9539-4A2A-BCD4-4B96750AE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3CB6A-1375-4E53-A4EE-BD7386D9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FD35-1ACD-4356-B585-89BCB401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45D0-43F9-4550-8B26-F2AA749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2798-74B6-4FC6-8245-3CEB34B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2F6E-2498-47B5-8C7C-D44A653D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A03F8-C8E9-497C-8B14-EE6DE5B75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9EB9C-52CA-4DC1-B0D9-4C8BE8FA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85FCE-3BE6-4078-B2C2-14131F9F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CA4B0-B19F-4441-A0F4-EFCA8853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3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70BA-F551-4896-862E-C6B5D98C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7A370-7763-4710-B7DA-9885A3B16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38699-0413-4561-8816-2F371CAE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38ACC-D448-4B47-B12E-06A5B6678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144D3-F056-4F12-9188-1C13C6017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5E065-CBAD-4790-B368-5A894053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E59-54B8-425F-9327-7E55BA4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A2C01-7DED-4E59-B4C6-D6D099D9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3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BD2B-471B-487C-BF24-853A0FBF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1F912-1A5E-448B-B024-35BE8C4F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D0A93-C984-4B0F-9511-46ACBAE7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1C15C-2D09-4580-9EBB-4E98545F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0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05FBD-AEAE-4E09-AC2A-CB91006F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6A475-F518-404E-89BE-B21AF504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5AAB-97D7-42AF-B931-E304E0E5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6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83FD-9FB7-4F0B-B304-4BA24BE9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5810E-B3DD-4F33-AEE7-9C5771FB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C54F-07FA-47A5-9D18-184664079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C48C-FCC4-48A7-B61F-BAF41F25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D24A0-0800-4C1C-AAC7-7169018D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2F5A-A072-46AE-A373-96F5EA91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2C25-A732-4792-95D5-4F98DA83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A2275-87DB-4879-B094-5877AB8B7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2B8D-B158-47CA-BE3E-03BEABCB7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5ED90-2479-470B-9D36-672DAC04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565A5-94A2-42FF-AB6B-BD5F1EAF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1BC74-95E1-4619-888E-1B82C7DB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9AA2B-CDD5-46F0-9CBA-D8BAF5D4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0071-CC95-44A4-9887-C73EAE12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8B38-D175-4FF2-B8CC-E440ACB23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A81B-2EE5-49A8-95EA-6FBAF3E4DD0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A971-63D6-46A5-95CA-E54402243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05F70-B807-4B97-9506-C1BF92B7C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186CE-F723-4B1A-AA64-A797717E9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F4B3-F49C-4954-853B-8FC45C1EF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634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Lake Photic Zone Temperature Across the Conterminous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126A0-9964-4697-80EA-E7F2497C4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Shivers, S.D.</a:t>
            </a:r>
            <a:r>
              <a:rPr lang="en-US" baseline="30000" dirty="0"/>
              <a:t>1</a:t>
            </a:r>
            <a:r>
              <a:rPr lang="en-US" dirty="0"/>
              <a:t>, Kreakie, B.J.</a:t>
            </a:r>
            <a:r>
              <a:rPr lang="en-US" baseline="30000" dirty="0"/>
              <a:t>2</a:t>
            </a:r>
            <a:r>
              <a:rPr lang="en-US" dirty="0"/>
              <a:t>, Milstead, W. Bryan</a:t>
            </a:r>
            <a:r>
              <a:rPr lang="en-US" baseline="30000" dirty="0"/>
              <a:t>2</a:t>
            </a:r>
            <a:r>
              <a:rPr lang="en-US" dirty="0"/>
              <a:t>, and Hollister, J.W.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aseline="30000" dirty="0"/>
              <a:t>1</a:t>
            </a:r>
            <a:r>
              <a:rPr lang="en-US" sz="1800" dirty="0"/>
              <a:t> ORISE Fellow, EPA Office of Research and Development, ACESD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aseline="30000" dirty="0"/>
              <a:t>2</a:t>
            </a:r>
            <a:r>
              <a:rPr lang="en-US" sz="1800" dirty="0"/>
              <a:t> US EPA Office of Research and Development, ACESD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E69E1-A537-4308-982B-458B0F87F240}"/>
              </a:ext>
            </a:extLst>
          </p:cNvPr>
          <p:cNvSpPr txBox="1"/>
          <p:nvPr/>
        </p:nvSpPr>
        <p:spPr>
          <a:xfrm>
            <a:off x="0" y="604299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NALMS, November 14, 2019</a:t>
            </a:r>
          </a:p>
        </p:txBody>
      </p:sp>
    </p:spTree>
    <p:extLst>
      <p:ext uri="{BB962C8B-B14F-4D97-AF65-F5344CB8AC3E}">
        <p14:creationId xmlns:p14="http://schemas.microsoft.com/office/powerpoint/2010/main" val="329473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960166" cy="3545648"/>
          </a:xfrm>
        </p:spPr>
        <p:txBody>
          <a:bodyPr>
            <a:normAutofit/>
          </a:bodyPr>
          <a:lstStyle/>
          <a:p>
            <a:r>
              <a:rPr lang="en-US" dirty="0"/>
              <a:t>Average photic zone temperature was response variable</a:t>
            </a:r>
          </a:p>
          <a:p>
            <a:r>
              <a:rPr lang="en-US" dirty="0"/>
              <a:t>Began with 16 predictor variables</a:t>
            </a:r>
          </a:p>
          <a:p>
            <a:r>
              <a:rPr lang="en-US" dirty="0"/>
              <a:t>Variable selection identified 8 variables (avg. sample day temp, sample date, longitude, avg. 30 day prior temp., elevation, latitude, shoreline length, and lake surface area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3A9ED-A822-477C-BC87-BE1A745E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5" y="2533570"/>
            <a:ext cx="4834273" cy="36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960166" cy="3545648"/>
          </a:xfrm>
        </p:spPr>
        <p:txBody>
          <a:bodyPr>
            <a:normAutofit/>
          </a:bodyPr>
          <a:lstStyle/>
          <a:p>
            <a:r>
              <a:rPr lang="en-US" dirty="0"/>
              <a:t>Final model has mean-squared error of 2.19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 and adjusted r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0.88</a:t>
            </a:r>
            <a:endParaRPr lang="en-US" dirty="0"/>
          </a:p>
          <a:p>
            <a:r>
              <a:rPr lang="en-US" dirty="0"/>
              <a:t>Variables ranked in order of importance: date, avg. temp., longitude, avg. 30 day temp, elevation, latitude, lake surface area, and shoreline 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3A9ED-A822-477C-BC87-BE1A745E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5019"/>
            <a:ext cx="5543550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Partial Dependency Plots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3A9ED-A822-477C-BC87-BE1A745E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1314450"/>
            <a:ext cx="443484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6" y="2531302"/>
            <a:ext cx="10515599" cy="3545648"/>
          </a:xfrm>
        </p:spPr>
        <p:txBody>
          <a:bodyPr>
            <a:normAutofit/>
          </a:bodyPr>
          <a:lstStyle/>
          <a:p>
            <a:r>
              <a:rPr lang="en-US" dirty="0"/>
              <a:t>A simple, yet robust, model was created capable of predicting photic zone temperature in any lake within the continental US</a:t>
            </a:r>
          </a:p>
          <a:p>
            <a:r>
              <a:rPr lang="en-US" dirty="0"/>
              <a:t>We are currently </a:t>
            </a:r>
            <a:r>
              <a:rPr lang="en-US" dirty="0" err="1"/>
              <a:t>backcasting</a:t>
            </a:r>
            <a:r>
              <a:rPr lang="en-US" dirty="0"/>
              <a:t> lake temperature for all lakes (&gt;300,000) in </a:t>
            </a:r>
            <a:r>
              <a:rPr lang="en-US" dirty="0" err="1"/>
              <a:t>NHDplus</a:t>
            </a:r>
            <a:r>
              <a:rPr lang="en-US" dirty="0"/>
              <a:t> to investigate spatial and temporal trends (1981-2018)</a:t>
            </a:r>
          </a:p>
          <a:p>
            <a:r>
              <a:rPr lang="en-US" dirty="0"/>
              <a:t>Next, we plan on forecasting??</a:t>
            </a:r>
          </a:p>
        </p:txBody>
      </p:sp>
    </p:spTree>
    <p:extLst>
      <p:ext uri="{BB962C8B-B14F-4D97-AF65-F5344CB8AC3E}">
        <p14:creationId xmlns:p14="http://schemas.microsoft.com/office/powerpoint/2010/main" val="24289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44" y="298013"/>
            <a:ext cx="8648200" cy="64861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44" y="1218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431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1BA4-1CEF-4852-885F-FC240A5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Warming Lakes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F7EB-EC38-4C11-9597-629428FAB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426" y="2302112"/>
            <a:ext cx="5890591" cy="2694474"/>
          </a:xfrm>
        </p:spPr>
        <p:txBody>
          <a:bodyPr/>
          <a:lstStyle/>
          <a:p>
            <a:r>
              <a:rPr lang="en-US" dirty="0"/>
              <a:t>Summer surface temperatures of lakes are increasing (0.34 </a:t>
            </a:r>
            <a:r>
              <a:rPr lang="en-US" dirty="0">
                <a:cs typeface="Times New Roman" panose="02020603050405020304" pitchFamily="18" charset="0"/>
              </a:rPr>
              <a:t>°C/decade between 1985 and 2009)</a:t>
            </a:r>
          </a:p>
          <a:p>
            <a:r>
              <a:rPr lang="en-US" dirty="0">
                <a:cs typeface="Times New Roman" panose="02020603050405020304" pitchFamily="18" charset="0"/>
              </a:rPr>
              <a:t>Spatial heterogeneity in warming</a:t>
            </a:r>
          </a:p>
          <a:p>
            <a:r>
              <a:rPr lang="en-US" dirty="0">
                <a:cs typeface="Times New Roman" panose="02020603050405020304" pitchFamily="18" charset="0"/>
              </a:rPr>
              <a:t>Summer air temperature most important and consistent predictor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8129B-D2E6-49B2-9E7C-C6EA26700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66" y="2141537"/>
            <a:ext cx="6077262" cy="3949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8B841-E9A4-4073-859C-B27F351BB914}"/>
              </a:ext>
            </a:extLst>
          </p:cNvPr>
          <p:cNvSpPr txBox="1"/>
          <p:nvPr/>
        </p:nvSpPr>
        <p:spPr>
          <a:xfrm>
            <a:off x="119269" y="6231265"/>
            <a:ext cx="698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O’Reilly et al. 2015. Rapid and highly variable warming of lake surface waters around the globe. Geophysical Research Letters 42:10773-10781 </a:t>
            </a:r>
          </a:p>
        </p:txBody>
      </p:sp>
    </p:spTree>
    <p:extLst>
      <p:ext uri="{BB962C8B-B14F-4D97-AF65-F5344CB8AC3E}">
        <p14:creationId xmlns:p14="http://schemas.microsoft.com/office/powerpoint/2010/main" val="101848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1BA4-1CEF-4852-885F-FC240A5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Implications of Warming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F7EB-EC38-4C11-9597-629428FAB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01486"/>
            <a:ext cx="5403574" cy="3223454"/>
          </a:xfrm>
        </p:spPr>
        <p:txBody>
          <a:bodyPr/>
          <a:lstStyle/>
          <a:p>
            <a:r>
              <a:rPr lang="en-US" sz="2400" dirty="0">
                <a:cs typeface="Times New Roman" panose="02020603050405020304" pitchFamily="18" charset="0"/>
              </a:rPr>
              <a:t>Increasing temperature will affect both abiotic and biotic components of ecosystems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Warmer lake temperatures will likely cause cyanobacterial blooms to increase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Accurate lake temperature forecasting will be needed to protect human and environmental health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C3478-1E0E-4DC6-893A-A53CED00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4294"/>
            <a:ext cx="5410449" cy="4057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9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Previous Modeling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648741" cy="2806011"/>
          </a:xfrm>
        </p:spPr>
        <p:txBody>
          <a:bodyPr>
            <a:normAutofit fontScale="92500"/>
          </a:bodyPr>
          <a:lstStyle/>
          <a:p>
            <a:r>
              <a:rPr lang="en-US" dirty="0"/>
              <a:t>Most studies use single or small number of lakes</a:t>
            </a:r>
          </a:p>
          <a:p>
            <a:r>
              <a:rPr lang="en-US" dirty="0"/>
              <a:t>Models can be complex</a:t>
            </a:r>
          </a:p>
          <a:p>
            <a:r>
              <a:rPr lang="en-US" dirty="0"/>
              <a:t>Many of these studies yielded good results</a:t>
            </a:r>
          </a:p>
          <a:p>
            <a:r>
              <a:rPr lang="en-US" dirty="0"/>
              <a:t>Small lakes may be underrepresented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4E3EE-0385-4267-B4A6-C0FEB245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3" y="2409742"/>
            <a:ext cx="5473981" cy="3219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6A799-CAB7-420A-8C6C-00651962B0C9}"/>
              </a:ext>
            </a:extLst>
          </p:cNvPr>
          <p:cNvSpPr txBox="1"/>
          <p:nvPr/>
        </p:nvSpPr>
        <p:spPr>
          <a:xfrm>
            <a:off x="6251712" y="5702080"/>
            <a:ext cx="547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Hipsey</a:t>
            </a:r>
            <a:r>
              <a:rPr lang="en-US" sz="1200" dirty="0"/>
              <a:t> et al. 2019. A General Lake Model (GLM 3.0) for linking with high-frequency sensor data from the Global Lake Ecological Observatory Network (GLEON). </a:t>
            </a:r>
            <a:r>
              <a:rPr lang="en-US" sz="1200" dirty="0" err="1"/>
              <a:t>Geosci</a:t>
            </a:r>
            <a:r>
              <a:rPr lang="en-US" sz="1200" dirty="0"/>
              <a:t>. Model Dev. 12:473-523.</a:t>
            </a:r>
          </a:p>
        </p:txBody>
      </p:sp>
    </p:spTree>
    <p:extLst>
      <p:ext uri="{BB962C8B-B14F-4D97-AF65-F5344CB8AC3E}">
        <p14:creationId xmlns:p14="http://schemas.microsoft.com/office/powerpoint/2010/main" val="348550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3159952"/>
            <a:ext cx="11128928" cy="2806011"/>
          </a:xfrm>
        </p:spPr>
        <p:txBody>
          <a:bodyPr>
            <a:normAutofit/>
          </a:bodyPr>
          <a:lstStyle/>
          <a:p>
            <a:r>
              <a:rPr lang="en-US" dirty="0"/>
              <a:t>To develop a simple, robust photic zone temperature model for all lakes in the conterminous US</a:t>
            </a:r>
          </a:p>
          <a:p>
            <a:r>
              <a:rPr lang="en-US" dirty="0"/>
              <a:t>To create a data product of continental scale air temperatures from PRISM and make the product and all R code publicly available</a:t>
            </a:r>
          </a:p>
        </p:txBody>
      </p:sp>
    </p:spTree>
    <p:extLst>
      <p:ext uri="{BB962C8B-B14F-4D97-AF65-F5344CB8AC3E}">
        <p14:creationId xmlns:p14="http://schemas.microsoft.com/office/powerpoint/2010/main" val="315777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Water Temperature from NLA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960166" cy="2806011"/>
          </a:xfrm>
        </p:spPr>
        <p:txBody>
          <a:bodyPr>
            <a:normAutofit fontScale="92500"/>
          </a:bodyPr>
          <a:lstStyle/>
          <a:p>
            <a:r>
              <a:rPr lang="en-US" dirty="0"/>
              <a:t>2007 and 2012 NLA used</a:t>
            </a:r>
          </a:p>
          <a:p>
            <a:r>
              <a:rPr lang="en-US" dirty="0"/>
              <a:t>Over 1000 lakes across the conterminous US excluding the Great Lakes</a:t>
            </a:r>
          </a:p>
          <a:p>
            <a:r>
              <a:rPr lang="en-US" dirty="0"/>
              <a:t>Mean temperature for all sampled depths less than 2m</a:t>
            </a:r>
          </a:p>
          <a:p>
            <a:r>
              <a:rPr lang="en-US" dirty="0"/>
              <a:t>Small lakes well represented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EE4E-B14B-4810-9105-F1EF3B6ED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01" y="1927034"/>
            <a:ext cx="5009887" cy="4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Air Temperature from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960166" cy="3545648"/>
          </a:xfrm>
        </p:spPr>
        <p:txBody>
          <a:bodyPr>
            <a:normAutofit fontScale="92500"/>
          </a:bodyPr>
          <a:lstStyle/>
          <a:p>
            <a:r>
              <a:rPr lang="en-US" dirty="0"/>
              <a:t>Daily temperature estimates (4 km grids)</a:t>
            </a:r>
          </a:p>
          <a:p>
            <a:r>
              <a:rPr lang="en-US" dirty="0"/>
              <a:t>1981-present</a:t>
            </a:r>
          </a:p>
          <a:p>
            <a:r>
              <a:rPr lang="en-US" dirty="0"/>
              <a:t>prism R package used to download mean daily temperature for centroids of NLA lakes</a:t>
            </a:r>
          </a:p>
          <a:p>
            <a:r>
              <a:rPr lang="en-US" dirty="0"/>
              <a:t>Temperature variables for model (day of, day before, 3, 7, and 30 days prior to NLA sampling date)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B47CE-BBD1-4B47-8CE8-D74640BCD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411423"/>
            <a:ext cx="5198505" cy="3640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2074A-F202-4655-87FF-CBEA517A9F55}"/>
              </a:ext>
            </a:extLst>
          </p:cNvPr>
          <p:cNvSpPr txBox="1"/>
          <p:nvPr/>
        </p:nvSpPr>
        <p:spPr>
          <a:xfrm>
            <a:off x="6619875" y="6135468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Daly et al. 2008. </a:t>
            </a:r>
            <a:r>
              <a:rPr lang="en-US" sz="1200" dirty="0" err="1"/>
              <a:t>Physiographically</a:t>
            </a:r>
            <a:r>
              <a:rPr lang="en-US" sz="1200" dirty="0"/>
              <a:t> sensitive mapping of climatological temperature and precipitation across the conterminous United States. Int. J. </a:t>
            </a:r>
            <a:r>
              <a:rPr lang="en-US" sz="1200" dirty="0" err="1"/>
              <a:t>Climatol</a:t>
            </a:r>
            <a:r>
              <a:rPr lang="en-US" sz="1200" dirty="0"/>
              <a:t>. 28:2031-2064</a:t>
            </a:r>
          </a:p>
        </p:txBody>
      </p:sp>
    </p:spTree>
    <p:extLst>
      <p:ext uri="{BB962C8B-B14F-4D97-AF65-F5344CB8AC3E}">
        <p14:creationId xmlns:p14="http://schemas.microsoft.com/office/powerpoint/2010/main" val="4127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2FB6-2251-41FB-8A95-A7FD00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Other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1CC-1E59-43F6-B84A-70409E976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2531302"/>
            <a:ext cx="5960166" cy="3545648"/>
          </a:xfrm>
        </p:spPr>
        <p:txBody>
          <a:bodyPr>
            <a:normAutofit/>
          </a:bodyPr>
          <a:lstStyle/>
          <a:p>
            <a:r>
              <a:rPr lang="en-US" dirty="0"/>
              <a:t>Other variables impact lake temperature (e.g., land use, lake depth, size, and elevation)</a:t>
            </a:r>
          </a:p>
          <a:p>
            <a:r>
              <a:rPr lang="en-US" dirty="0" err="1"/>
              <a:t>lakemorpho</a:t>
            </a:r>
            <a:r>
              <a:rPr lang="en-US" dirty="0"/>
              <a:t> and </a:t>
            </a:r>
            <a:r>
              <a:rPr lang="en-US" dirty="0" err="1"/>
              <a:t>elevatr</a:t>
            </a:r>
            <a:r>
              <a:rPr lang="en-US" dirty="0"/>
              <a:t> R packages used to incorporate these variables</a:t>
            </a:r>
          </a:p>
          <a:p>
            <a:r>
              <a:rPr lang="en-US" dirty="0"/>
              <a:t>Landcover data from National Land Cover Database (NLCD)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3A9ED-A822-477C-BC87-BE1A745E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42" y="2531302"/>
            <a:ext cx="4750044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8600"/>
            <a:ext cx="10972800" cy="1151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4000"/>
              </a:lnSpc>
            </a:pPr>
            <a:r>
              <a:rPr lang="en-US" sz="4000" dirty="0"/>
              <a:t>Methods – Random Forest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8131" y="1433297"/>
            <a:ext cx="4475853" cy="4896227"/>
            <a:chOff x="858131" y="1433297"/>
            <a:chExt cx="4475853" cy="4896227"/>
          </a:xfrm>
        </p:grpSpPr>
        <p:sp>
          <p:nvSpPr>
            <p:cNvPr id="5" name="TextBox 4"/>
            <p:cNvSpPr txBox="1"/>
            <p:nvPr/>
          </p:nvSpPr>
          <p:spPr>
            <a:xfrm>
              <a:off x="858131" y="2174540"/>
              <a:ext cx="447585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Machine Learning Approach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Based on trees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Classification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Regression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Very few assumptions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Predictions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Accurate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Less biased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Used to predict: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Chlorophyll </a:t>
              </a:r>
              <a:r>
                <a:rPr lang="en-US" sz="2400" i="1" dirty="0"/>
                <a:t>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Trophic state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8975" y="1433297"/>
              <a:ext cx="3086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Random Forests</a:t>
              </a:r>
            </a:p>
          </p:txBody>
        </p:sp>
      </p:grpSp>
      <p:pic>
        <p:nvPicPr>
          <p:cNvPr id="14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04" y="1742916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87781" y="6378582"/>
            <a:ext cx="1885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https://www.otexts.org/1512</a:t>
            </a:r>
          </a:p>
        </p:txBody>
      </p:sp>
      <p:pic>
        <p:nvPicPr>
          <p:cNvPr id="16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968" y="4812740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0" y="2986248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44" y="3459439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756" y="2962684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15" y="4812740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234" y="1540378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81" y="4138619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534" y="1828462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413" y="3682564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www.otexts.org/sites/default/files/resize/sfml/images/cart2-600x5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74" y="3850808"/>
            <a:ext cx="1290621" cy="1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384F002FBA854BA874D4D1D463C4BE" ma:contentTypeVersion="12" ma:contentTypeDescription="Create a new document." ma:contentTypeScope="" ma:versionID="1cf62d043ca73a66f86a1a40d37c7720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c2b778fa-1c0c-444e-bc67-2c6b3f007c0f" xmlns:ns7="864eee1a-d510-42b0-bc66-9292f58c00d0" targetNamespace="http://schemas.microsoft.com/office/2006/metadata/properties" ma:root="true" ma:fieldsID="a35dd5c8a8f54c40e6ed541dbbb93ea5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c2b778fa-1c0c-444e-bc67-2c6b3f007c0f"/>
    <xsd:import namespace="864eee1a-d510-42b0-bc66-9292f58c00d0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MediaServiceMetadata" minOccurs="0"/>
                <xsd:element ref="ns6:MediaServiceFastMetadata" minOccurs="0"/>
                <xsd:element ref="ns6:MediaServiceAutoTags" minOccurs="0"/>
                <xsd:element ref="ns6:MediaServiceOCR" minOccurs="0"/>
                <xsd:element ref="ns6:MediaServiceDateTaken" minOccurs="0"/>
                <xsd:element ref="ns6:MediaServiceLocation" minOccurs="0"/>
                <xsd:element ref="ns7:Records_x0020_Status" minOccurs="0"/>
                <xsd:element ref="ns7:Records_x0020_Date" minOccurs="0"/>
                <xsd:element ref="ns6:MediaServiceGenerationTime" minOccurs="0"/>
                <xsd:element ref="ns6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23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8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9" nillable="true" ma:displayName="Creator" ma:description="Enter the person primarily responsible for the document. The name of the person uploading the document has been entered by default." ma:list="UserInfo" ma:SharePointGroup="0" ma:internalName="Crea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10" nillable="true" ma:displayName="EPA Office" ma:description="Enter the EPA organization primarily responsible for the document. The office of the person uploading the document has been entered by default." ma:internalName="EPA_x0020_Office" ma:readOnly="false">
      <xsd:simpleType>
        <xsd:restriction base="dms:Text">
          <xsd:maxLength value="255"/>
        </xsd:restriction>
      </xsd:simpleType>
    </xsd:element>
    <xsd:element name="Record" ma:index="11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15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7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8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20" nillable="true" ma:displayName="Other Related Documents" ma:description="Enter any related document." ma:internalName="EPA_x0020_Related_x0020_Documents" ma:readOnly="false">
      <xsd:simpleType>
        <xsd:restriction base="dms:Note">
          <xsd:maxLength value="255"/>
        </xsd:restriction>
      </xsd:simpleType>
    </xsd:element>
    <xsd:element name="Rights" ma:index="22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24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5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6" nillable="true" ma:displayName="Taxonomy Catch All Column1" ma:description="" ma:hidden="true" ma:list="{db45fbdf-c81f-464b-b6ef-ea927065b72e}" ma:internalName="TaxCatchAllLabel" ma:readOnly="true" ma:showField="CatchAllDataLabel" ma:web="864eee1a-d510-42b0-bc66-9292f58c00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7" nillable="true" ma:displayName="Taxonomy Catch All Column" ma:description="" ma:hidden="true" ma:list="{db45fbdf-c81f-464b-b6ef-ea927065b72e}" ma:internalName="TaxCatchAll" ma:showField="CatchAllData" ma:web="864eee1a-d510-42b0-bc66-9292f58c00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12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9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21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b778fa-1c0c-444e-bc67-2c6b3f007c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0" nillable="true" ma:displayName="MediaServiceAutoTags" ma:internalName="MediaServiceAutoTags" ma:readOnly="true">
      <xsd:simpleType>
        <xsd:restriction base="dms:Text"/>
      </xsd:simpleType>
    </xsd:element>
    <xsd:element name="MediaServiceOCR" ma:index="3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eee1a-d510-42b0-bc66-9292f58c00d0" elementFormDefault="qualified">
    <xsd:import namespace="http://schemas.microsoft.com/office/2006/documentManagement/types"/>
    <xsd:import namespace="http://schemas.microsoft.com/office/infopath/2007/PartnerControls"/>
    <xsd:element name="Records_x0020_Status" ma:index="34" nillable="true" ma:displayName="Records Status" ma:default="Pending" ma:internalName="Records_x0020_Status">
      <xsd:simpleType>
        <xsd:restriction base="dms:Text"/>
      </xsd:simpleType>
    </xsd:element>
    <xsd:element name="Records_x0020_Date" ma:index="35" nillable="true" ma:displayName="Records Date" ma:hidden="true" ma:internalName="Records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29f62856-1543-49d4-a736-4569d363f53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Records_x0020_Status xmlns="864eee1a-d510-42b0-bc66-9292f58c00d0">Pending</Records_x0020_Status>
    <j747ac98061d40f0aa7bd47e1db5675d xmlns="4ffa91fb-a0ff-4ac5-b2db-65c790d184a4">
      <Terms xmlns="http://schemas.microsoft.com/office/infopath/2007/PartnerControls"/>
    </j747ac98061d40f0aa7bd47e1db5675d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ights xmlns="4ffa91fb-a0ff-4ac5-b2db-65c790d184a4" xsi:nil="true"/>
    <Document_x0020_Creation_x0020_Date xmlns="4ffa91fb-a0ff-4ac5-b2db-65c790d184a4">2019-10-18T21:21:49+00:00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Records_x0020_Date xmlns="864eee1a-d510-42b0-bc66-9292f58c00d0" xsi:nil="true"/>
  </documentManagement>
</p:properties>
</file>

<file path=customXml/itemProps1.xml><?xml version="1.0" encoding="utf-8"?>
<ds:datastoreItem xmlns:ds="http://schemas.openxmlformats.org/officeDocument/2006/customXml" ds:itemID="{8DF6E7EC-26CE-48BC-A033-B3391EF55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c2b778fa-1c0c-444e-bc67-2c6b3f007c0f"/>
    <ds:schemaRef ds:uri="864eee1a-d510-42b0-bc66-9292f58c0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E52605-72F9-4C93-B31E-1EBD591D48C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047CE2D-367A-4834-B126-14B769BCB95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8E49628-67F3-4C7E-A433-68CD2F475AC5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  <ds:schemaRef ds:uri="http://schemas.microsoft.com/sharepoint/v3"/>
    <ds:schemaRef ds:uri="864eee1a-d510-42b0-bc66-9292f58c00d0"/>
    <ds:schemaRef ds:uri="4ffa91fb-a0ff-4ac5-b2db-65c790d184a4"/>
    <ds:schemaRef ds:uri="http://schemas.microsoft.com/sharepoint.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631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Lake Photic Zone Temperature Across the Conterminous United States</vt:lpstr>
      <vt:lpstr>Introduction – Warming Lakes</vt:lpstr>
      <vt:lpstr>Introduction – Implications of Warming</vt:lpstr>
      <vt:lpstr>Previous Modeling Efforts</vt:lpstr>
      <vt:lpstr>Project Goals </vt:lpstr>
      <vt:lpstr>Methods – Water Temperature from NLA</vt:lpstr>
      <vt:lpstr>Methods – Air Temperature from PRISM</vt:lpstr>
      <vt:lpstr>Methods – Other Variables</vt:lpstr>
      <vt:lpstr>Methods – Random Forest</vt:lpstr>
      <vt:lpstr>Results – Variable Selection</vt:lpstr>
      <vt:lpstr>Results – Final model</vt:lpstr>
      <vt:lpstr>Results – Partial Dependency Plots</vt:lpstr>
      <vt:lpstr>Conclusions and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 Photic Zone Temperature Across the Conterminous United States</dc:title>
  <dc:creator>Shivers, Stephen</dc:creator>
  <cp:lastModifiedBy>Shivers, Stephen</cp:lastModifiedBy>
  <cp:revision>11</cp:revision>
  <dcterms:created xsi:type="dcterms:W3CDTF">2019-10-18T20:10:43Z</dcterms:created>
  <dcterms:modified xsi:type="dcterms:W3CDTF">2019-11-10T19:19:08Z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0x010100EB384F002FBA854BA874D4D1D463C4BE</vt:lpwstr>
  </property>
</Properties>
</file>